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68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swapnil-chavan-365950205"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pic>
        <p:nvPicPr>
          <p:cNvPr id="4" name="Image 0" descr="preencoded.png"/>
          <p:cNvPicPr>
            <a:picLocks noChangeAspect="1"/>
          </p:cNvPicPr>
          <p:nvPr/>
        </p:nvPicPr>
        <p:blipFill>
          <a:blip r:embed="rId3"/>
          <a:stretch>
            <a:fillRect/>
          </a:stretch>
        </p:blipFill>
        <p:spPr>
          <a:xfrm>
            <a:off x="180002" y="126124"/>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150864"/>
            <a:ext cx="4869061" cy="3927753"/>
          </a:xfrm>
          <a:prstGeom prst="rect">
            <a:avLst/>
          </a:prstGeom>
        </p:spPr>
      </p:pic>
      <p:sp>
        <p:nvSpPr>
          <p:cNvPr id="6" name="Text 2"/>
          <p:cNvSpPr/>
          <p:nvPr/>
        </p:nvSpPr>
        <p:spPr>
          <a:xfrm>
            <a:off x="6342816" y="1070164"/>
            <a:ext cx="7415927" cy="2838926"/>
          </a:xfrm>
          <a:prstGeom prst="rect">
            <a:avLst/>
          </a:prstGeom>
          <a:noFill/>
          <a:ln/>
        </p:spPr>
        <p:txBody>
          <a:bodyPr wrap="square" rtlCol="0" anchor="t"/>
          <a:lstStyle/>
          <a:p>
            <a:pPr marL="0" indent="0">
              <a:lnSpc>
                <a:spcPts val="7452"/>
              </a:lnSpc>
              <a:buNone/>
            </a:pPr>
            <a:r>
              <a:rPr lang="en-US" sz="5962" b="1" dirty="0">
                <a:solidFill>
                  <a:srgbClr val="FFE14D"/>
                </a:solidFill>
                <a:latin typeface="Comfortaa" pitchFamily="34" charset="0"/>
                <a:ea typeface="Comfortaa" pitchFamily="34" charset="-122"/>
                <a:cs typeface="Comfortaa" pitchFamily="34" charset="-120"/>
              </a:rPr>
              <a:t>BlinkIt Grocery Dataset: Unveiling Retail Insights</a:t>
            </a:r>
            <a:endParaRPr lang="en-US" sz="5962" dirty="0"/>
          </a:p>
        </p:txBody>
      </p:sp>
      <p:sp>
        <p:nvSpPr>
          <p:cNvPr id="7" name="Text 3"/>
          <p:cNvSpPr/>
          <p:nvPr/>
        </p:nvSpPr>
        <p:spPr>
          <a:xfrm>
            <a:off x="6350437" y="4376976"/>
            <a:ext cx="7415927" cy="1975247"/>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The BlinkIt Grocery Dataset offers a comprehensive view of grocery item performance across diverse outlets. This presentation analyzes key trends and patterns in the data, providing valuable insights for data analysts, business intelligence professionals, and retail managers.</a:t>
            </a:r>
            <a:endParaRPr lang="en-US" sz="1944" dirty="0"/>
          </a:p>
        </p:txBody>
      </p:sp>
      <p:sp>
        <p:nvSpPr>
          <p:cNvPr id="8" name="Shape 4"/>
          <p:cNvSpPr/>
          <p:nvPr/>
        </p:nvSpPr>
        <p:spPr>
          <a:xfrm>
            <a:off x="13371433" y="6648331"/>
            <a:ext cx="394930" cy="394930"/>
          </a:xfrm>
          <a:prstGeom prst="roundRect">
            <a:avLst>
              <a:gd name="adj" fmla="val 23151155"/>
            </a:avLst>
          </a:prstGeom>
          <a:noFill/>
          <a:ln w="7620">
            <a:solidFill>
              <a:srgbClr val="FFFFFF"/>
            </a:solidFill>
            <a:prstDash val="solid"/>
          </a:ln>
        </p:spPr>
      </p:sp>
      <p:pic>
        <p:nvPicPr>
          <p:cNvPr id="9" name="Image 2" descr="preencoded.png"/>
          <p:cNvPicPr>
            <a:picLocks noChangeAspect="1"/>
          </p:cNvPicPr>
          <p:nvPr/>
        </p:nvPicPr>
        <p:blipFill>
          <a:blip r:embed="rId5"/>
          <a:stretch>
            <a:fillRect/>
          </a:stretch>
        </p:blipFill>
        <p:spPr>
          <a:xfrm>
            <a:off x="13379053" y="6655951"/>
            <a:ext cx="379690" cy="379690"/>
          </a:xfrm>
          <a:prstGeom prst="rect">
            <a:avLst/>
          </a:prstGeom>
        </p:spPr>
      </p:pic>
      <p:sp>
        <p:nvSpPr>
          <p:cNvPr id="10" name="Text 5"/>
          <p:cNvSpPr/>
          <p:nvPr/>
        </p:nvSpPr>
        <p:spPr>
          <a:xfrm>
            <a:off x="10482858" y="6629876"/>
            <a:ext cx="2765227" cy="431959"/>
          </a:xfrm>
          <a:prstGeom prst="rect">
            <a:avLst/>
          </a:prstGeom>
          <a:noFill/>
          <a:ln/>
        </p:spPr>
        <p:txBody>
          <a:bodyPr wrap="none" rtlCol="0" anchor="t"/>
          <a:lstStyle/>
          <a:p>
            <a:pPr marL="0" indent="0" algn="r">
              <a:lnSpc>
                <a:spcPts val="3402"/>
              </a:lnSpc>
              <a:buNone/>
            </a:pPr>
            <a:r>
              <a:rPr lang="en-US" sz="2430" b="1" dirty="0">
                <a:solidFill>
                  <a:srgbClr val="D7D4CC"/>
                </a:solidFill>
                <a:latin typeface="Raleway" pitchFamily="34" charset="0"/>
                <a:ea typeface="Raleway" pitchFamily="34" charset="-122"/>
                <a:cs typeface="Raleway" pitchFamily="34" charset="-120"/>
              </a:rPr>
              <a:t>by Swapnil Chavan</a:t>
            </a:r>
            <a:endParaRPr lang="en-US" sz="2430" dirty="0"/>
          </a:p>
        </p:txBody>
      </p:sp>
      <p:sp>
        <p:nvSpPr>
          <p:cNvPr id="12" name="TextBox 11"/>
          <p:cNvSpPr txBox="1"/>
          <p:nvPr/>
        </p:nvSpPr>
        <p:spPr>
          <a:xfrm>
            <a:off x="9869214" y="7276385"/>
            <a:ext cx="5390115" cy="400110"/>
          </a:xfrm>
          <a:prstGeom prst="rect">
            <a:avLst/>
          </a:prstGeom>
          <a:noFill/>
        </p:spPr>
        <p:txBody>
          <a:bodyPr wrap="square" rtlCol="0">
            <a:spAutoFit/>
          </a:bodyPr>
          <a:lstStyle/>
          <a:p>
            <a:r>
              <a:rPr lang="en-US" dirty="0" smtClean="0"/>
              <a:t>E =  </a:t>
            </a:r>
            <a:r>
              <a:rPr lang="en-US" sz="2000" b="1" dirty="0" smtClean="0">
                <a:solidFill>
                  <a:schemeClr val="bg1"/>
                </a:solidFill>
              </a:rPr>
              <a:t>chavanswapnil0990@gmail.com</a:t>
            </a:r>
            <a:r>
              <a:rPr lang="en-US" dirty="0" smtClean="0"/>
              <a:t> </a:t>
            </a:r>
            <a:endParaRPr lang="en-US" dirty="0"/>
          </a:p>
        </p:txBody>
      </p:sp>
      <p:sp>
        <p:nvSpPr>
          <p:cNvPr id="15" name="Rectangle 2"/>
          <p:cNvSpPr>
            <a:spLocks noChangeArrowheads="1"/>
          </p:cNvSpPr>
          <p:nvPr/>
        </p:nvSpPr>
        <p:spPr bwMode="auto">
          <a:xfrm rot="10800000" flipV="1">
            <a:off x="6350436" y="366378"/>
            <a:ext cx="600973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hlinkClick r:id="rId6"/>
              </a:rPr>
              <a:t>https://www.linkedin.com/in/swapnil-chavan-365950205</a:t>
            </a:r>
            <a:r>
              <a:rPr kumimoji="0" lang="en-US" altLang="en-US" sz="1800" b="0" i="0" u="none" strike="noStrike" cap="none" normalizeH="0" baseline="0" dirty="0" smtClean="0">
                <a:ln>
                  <a:noFill/>
                </a:ln>
                <a:effectLst/>
              </a:rPr>
              <a:t> </a:t>
            </a:r>
            <a:endParaRPr kumimoji="0" lang="en-US" altLang="en-US" sz="1800" b="0" i="0" u="none" strike="noStrike" cap="none" normalizeH="0" baseline="0" dirty="0" smtClean="0">
              <a:ln>
                <a:noFill/>
              </a:ln>
              <a:effectLst/>
              <a:latin typeface="Arial" panose="020B0604020202020204" pitchFamily="34" charset="0"/>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2528" y="294406"/>
            <a:ext cx="517059" cy="51705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797654" y="7276385"/>
            <a:ext cx="474656" cy="4549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9558" y="2296716"/>
            <a:ext cx="4947166" cy="3636169"/>
          </a:xfrm>
          <a:prstGeom prst="rect">
            <a:avLst/>
          </a:prstGeom>
        </p:spPr>
      </p:pic>
      <p:sp>
        <p:nvSpPr>
          <p:cNvPr id="6" name="Text 2"/>
          <p:cNvSpPr/>
          <p:nvPr/>
        </p:nvSpPr>
        <p:spPr>
          <a:xfrm>
            <a:off x="6241375" y="1409938"/>
            <a:ext cx="6877169" cy="599123"/>
          </a:xfrm>
          <a:prstGeom prst="rect">
            <a:avLst/>
          </a:prstGeom>
          <a:noFill/>
          <a:ln/>
        </p:spPr>
        <p:txBody>
          <a:bodyPr wrap="none" rtlCol="0" anchor="t"/>
          <a:lstStyle/>
          <a:p>
            <a:pPr marL="0" indent="0">
              <a:lnSpc>
                <a:spcPts val="4718"/>
              </a:lnSpc>
              <a:buNone/>
            </a:pPr>
            <a:r>
              <a:rPr lang="en-US" sz="3775" b="1" dirty="0">
                <a:solidFill>
                  <a:srgbClr val="FFE14D"/>
                </a:solidFill>
                <a:latin typeface="Comfortaa" pitchFamily="34" charset="0"/>
                <a:ea typeface="Comfortaa" pitchFamily="34" charset="-122"/>
                <a:cs typeface="Comfortaa" pitchFamily="34" charset="-120"/>
              </a:rPr>
              <a:t>Average Sales Performance</a:t>
            </a:r>
            <a:endParaRPr lang="en-US" sz="3775" dirty="0"/>
          </a:p>
        </p:txBody>
      </p:sp>
      <p:sp>
        <p:nvSpPr>
          <p:cNvPr id="7" name="Text 3"/>
          <p:cNvSpPr/>
          <p:nvPr/>
        </p:nvSpPr>
        <p:spPr>
          <a:xfrm>
            <a:off x="6241375" y="2332553"/>
            <a:ext cx="7634049" cy="4487108"/>
          </a:xfrm>
          <a:prstGeom prst="rect">
            <a:avLst/>
          </a:prstGeom>
          <a:noFill/>
          <a:ln/>
        </p:spPr>
        <p:txBody>
          <a:bodyPr wrap="square" rtlCol="0" anchor="t"/>
          <a:lstStyle/>
          <a:p>
            <a:pPr marL="0" indent="0">
              <a:lnSpc>
                <a:spcPts val="2718"/>
              </a:lnSpc>
              <a:buNone/>
            </a:pPr>
            <a:r>
              <a:rPr lang="en-US" sz="1699" dirty="0">
                <a:solidFill>
                  <a:srgbClr val="D7D4CC"/>
                </a:solidFill>
                <a:latin typeface="Raleway" pitchFamily="34" charset="0"/>
                <a:ea typeface="Raleway" pitchFamily="34" charset="-122"/>
                <a:cs typeface="Raleway" pitchFamily="34" charset="-120"/>
              </a:rPr>
              <a:t>The BlinkIt Grocery Dataset offers a wealth of insights into the sales performance of various items across different retail outlets. One key metric that stands out is the average sales value across all items, which stands at an impressive $140.99. This figure serves as an important baseline, providing a clear understanding of the overall sales performance within the dataset. It offers a point of reference that can be used to compare sales figures across different item categories and outlet types, allowing for a more nuanced analysis of the data. By examining this average sales value, retailers and analysts can gain valuable insights into the general purchasing patterns and behaviors of customers within the grocery industry. This information can then be leveraged to make more informed decisions regarding product selection, pricing strategies, and marketing initiatives, ultimately driving improved sales and profitability..</a:t>
            </a:r>
            <a:endParaRPr lang="en-US" sz="169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
        <p:nvSpPr>
          <p:cNvPr id="4" name="Text 2"/>
          <p:cNvSpPr/>
          <p:nvPr/>
        </p:nvSpPr>
        <p:spPr>
          <a:xfrm>
            <a:off x="1321356" y="1305758"/>
            <a:ext cx="8113871" cy="685800"/>
          </a:xfrm>
          <a:prstGeom prst="rect">
            <a:avLst/>
          </a:prstGeom>
          <a:noFill/>
          <a:ln/>
        </p:spPr>
        <p:txBody>
          <a:bodyPr wrap="none" rtlCol="0" anchor="t"/>
          <a:lstStyle/>
          <a:p>
            <a:pPr marL="0" indent="0">
              <a:lnSpc>
                <a:spcPts val="5400"/>
              </a:lnSpc>
              <a:buNone/>
            </a:pPr>
            <a:r>
              <a:rPr lang="en-US" sz="4320" b="1" dirty="0">
                <a:solidFill>
                  <a:srgbClr val="FFE14D"/>
                </a:solidFill>
                <a:latin typeface="Comfortaa" pitchFamily="34" charset="0"/>
                <a:ea typeface="Comfortaa" pitchFamily="34" charset="-122"/>
                <a:cs typeface="Comfortaa" pitchFamily="34" charset="-120"/>
              </a:rPr>
              <a:t>Item Visibility by Outlet Type</a:t>
            </a:r>
            <a:endParaRPr lang="en-US" sz="4320" dirty="0"/>
          </a:p>
        </p:txBody>
      </p:sp>
      <p:sp>
        <p:nvSpPr>
          <p:cNvPr id="5" name="Text 3"/>
          <p:cNvSpPr/>
          <p:nvPr/>
        </p:nvSpPr>
        <p:spPr>
          <a:xfrm>
            <a:off x="1321356" y="2608659"/>
            <a:ext cx="2743200" cy="342900"/>
          </a:xfrm>
          <a:prstGeom prst="rect">
            <a:avLst/>
          </a:prstGeom>
          <a:noFill/>
          <a:ln/>
        </p:spPr>
        <p:txBody>
          <a:bodyPr wrap="none" rtlCol="0" anchor="t"/>
          <a:lstStyle/>
          <a:p>
            <a:pPr marL="0" indent="0">
              <a:lnSpc>
                <a:spcPts val="2700"/>
              </a:lnSpc>
              <a:buNone/>
            </a:pPr>
            <a:r>
              <a:rPr lang="en-US" sz="2160" b="1" dirty="0">
                <a:solidFill>
                  <a:srgbClr val="FFE14D"/>
                </a:solidFill>
                <a:latin typeface="Comfortaa" pitchFamily="34" charset="0"/>
                <a:ea typeface="Comfortaa" pitchFamily="34" charset="-122"/>
                <a:cs typeface="Comfortaa" pitchFamily="34" charset="-120"/>
              </a:rPr>
              <a:t>Grocery Stores</a:t>
            </a:r>
            <a:endParaRPr lang="en-US" sz="2160" dirty="0"/>
          </a:p>
        </p:txBody>
      </p:sp>
      <p:sp>
        <p:nvSpPr>
          <p:cNvPr id="6" name="Text 4"/>
          <p:cNvSpPr/>
          <p:nvPr/>
        </p:nvSpPr>
        <p:spPr>
          <a:xfrm>
            <a:off x="1321356" y="3198376"/>
            <a:ext cx="3593902" cy="2370296"/>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Item visibility in Grocery Stores is highest, averaging 0.104862. This suggests effective placement strategies and better exposure for items in these outlets.</a:t>
            </a:r>
            <a:endParaRPr lang="en-US" sz="1944" dirty="0"/>
          </a:p>
        </p:txBody>
      </p:sp>
      <p:sp>
        <p:nvSpPr>
          <p:cNvPr id="7" name="Text 5"/>
          <p:cNvSpPr/>
          <p:nvPr/>
        </p:nvSpPr>
        <p:spPr>
          <a:xfrm>
            <a:off x="5525095" y="2608659"/>
            <a:ext cx="2743200" cy="342900"/>
          </a:xfrm>
          <a:prstGeom prst="rect">
            <a:avLst/>
          </a:prstGeom>
          <a:noFill/>
          <a:ln/>
        </p:spPr>
        <p:txBody>
          <a:bodyPr wrap="none" rtlCol="0" anchor="t"/>
          <a:lstStyle/>
          <a:p>
            <a:pPr marL="0" indent="0">
              <a:lnSpc>
                <a:spcPts val="2700"/>
              </a:lnSpc>
              <a:buNone/>
            </a:pPr>
            <a:r>
              <a:rPr lang="en-US" sz="2160" b="1" dirty="0">
                <a:solidFill>
                  <a:srgbClr val="FFE14D"/>
                </a:solidFill>
                <a:latin typeface="Comfortaa" pitchFamily="34" charset="0"/>
                <a:ea typeface="Comfortaa" pitchFamily="34" charset="-122"/>
                <a:cs typeface="Comfortaa" pitchFamily="34" charset="-120"/>
              </a:rPr>
              <a:t>Supermarket Type1</a:t>
            </a:r>
            <a:endParaRPr lang="en-US" sz="2160" dirty="0"/>
          </a:p>
        </p:txBody>
      </p:sp>
      <p:sp>
        <p:nvSpPr>
          <p:cNvPr id="8" name="Text 6"/>
          <p:cNvSpPr/>
          <p:nvPr/>
        </p:nvSpPr>
        <p:spPr>
          <a:xfrm>
            <a:off x="5525095" y="3198376"/>
            <a:ext cx="3593902" cy="1580198"/>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Supermarket Type1 displays an average item visibility of 0.0607228, slightly lower than Grocery Stores.</a:t>
            </a:r>
            <a:endParaRPr lang="en-US" sz="1944" dirty="0"/>
          </a:p>
        </p:txBody>
      </p:sp>
      <p:sp>
        <p:nvSpPr>
          <p:cNvPr id="9" name="Text 7"/>
          <p:cNvSpPr/>
          <p:nvPr/>
        </p:nvSpPr>
        <p:spPr>
          <a:xfrm>
            <a:off x="9728835" y="2608659"/>
            <a:ext cx="3593902" cy="685800"/>
          </a:xfrm>
          <a:prstGeom prst="rect">
            <a:avLst/>
          </a:prstGeom>
          <a:noFill/>
          <a:ln/>
        </p:spPr>
        <p:txBody>
          <a:bodyPr wrap="square" rtlCol="0" anchor="t"/>
          <a:lstStyle/>
          <a:p>
            <a:pPr marL="0" indent="0">
              <a:lnSpc>
                <a:spcPts val="2700"/>
              </a:lnSpc>
              <a:buNone/>
            </a:pPr>
            <a:r>
              <a:rPr lang="en-US" sz="2160" b="1" dirty="0">
                <a:solidFill>
                  <a:srgbClr val="FFE14D"/>
                </a:solidFill>
                <a:latin typeface="Comfortaa" pitchFamily="34" charset="0"/>
                <a:ea typeface="Comfortaa" pitchFamily="34" charset="-122"/>
                <a:cs typeface="Comfortaa" pitchFamily="34" charset="-120"/>
              </a:rPr>
              <a:t>Supermarket Type2 &amp; Type3</a:t>
            </a:r>
            <a:endParaRPr lang="en-US" sz="2160" dirty="0"/>
          </a:p>
        </p:txBody>
      </p:sp>
      <p:sp>
        <p:nvSpPr>
          <p:cNvPr id="10" name="Text 8"/>
          <p:cNvSpPr/>
          <p:nvPr/>
        </p:nvSpPr>
        <p:spPr>
          <a:xfrm>
            <a:off x="9728835" y="3541276"/>
            <a:ext cx="3593902" cy="3160395"/>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Supermarket Type2 and Type3 have similar visibility levels, averaging 0.0610145 and 0.0586147 respectively. These outlets might consider optimizing product placement for greater customer awareness.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94746" y="604599"/>
            <a:ext cx="4984790" cy="7020401"/>
          </a:xfrm>
          <a:prstGeom prst="rect">
            <a:avLst/>
          </a:prstGeom>
        </p:spPr>
      </p:pic>
      <p:sp>
        <p:nvSpPr>
          <p:cNvPr id="6" name="Text 2"/>
          <p:cNvSpPr/>
          <p:nvPr/>
        </p:nvSpPr>
        <p:spPr>
          <a:xfrm>
            <a:off x="702112" y="990838"/>
            <a:ext cx="6822519" cy="557332"/>
          </a:xfrm>
          <a:prstGeom prst="rect">
            <a:avLst/>
          </a:prstGeom>
          <a:noFill/>
          <a:ln/>
        </p:spPr>
        <p:txBody>
          <a:bodyPr wrap="none" rtlCol="0" anchor="t"/>
          <a:lstStyle/>
          <a:p>
            <a:pPr marL="0" indent="0">
              <a:lnSpc>
                <a:spcPts val="4388"/>
              </a:lnSpc>
              <a:buNone/>
            </a:pPr>
            <a:r>
              <a:rPr lang="en-US" sz="3511" b="1" dirty="0">
                <a:solidFill>
                  <a:srgbClr val="FFE14D"/>
                </a:solidFill>
                <a:latin typeface="Comfortaa" pitchFamily="34" charset="0"/>
                <a:ea typeface="Comfortaa" pitchFamily="34" charset="-122"/>
                <a:cs typeface="Comfortaa" pitchFamily="34" charset="-120"/>
              </a:rPr>
              <a:t>Item Fat Content Distribution</a:t>
            </a:r>
            <a:endParaRPr lang="en-US" sz="3511" dirty="0"/>
          </a:p>
        </p:txBody>
      </p:sp>
      <p:sp>
        <p:nvSpPr>
          <p:cNvPr id="7" name="Text 3"/>
          <p:cNvSpPr/>
          <p:nvPr/>
        </p:nvSpPr>
        <p:spPr>
          <a:xfrm>
            <a:off x="702112" y="1849041"/>
            <a:ext cx="7739777" cy="962978"/>
          </a:xfrm>
          <a:prstGeom prst="rect">
            <a:avLst/>
          </a:prstGeom>
          <a:noFill/>
          <a:ln/>
        </p:spPr>
        <p:txBody>
          <a:bodyPr wrap="square" rtlCol="0" anchor="t"/>
          <a:lstStyle/>
          <a:p>
            <a:pPr marL="0" indent="0">
              <a:lnSpc>
                <a:spcPts val="2528"/>
              </a:lnSpc>
              <a:buNone/>
            </a:pPr>
            <a:r>
              <a:rPr lang="en-US" sz="1580" dirty="0">
                <a:solidFill>
                  <a:srgbClr val="D7D4CC"/>
                </a:solidFill>
                <a:latin typeface="Raleway" pitchFamily="34" charset="0"/>
                <a:ea typeface="Raleway" pitchFamily="34" charset="-122"/>
                <a:cs typeface="Raleway" pitchFamily="34" charset="-120"/>
              </a:rPr>
              <a:t>The distribution of item fat content reveals potential trends in customer preference and stocking strategies. This analysis focuses on "Low Fat" and "Regular" categories.</a:t>
            </a:r>
            <a:endParaRPr lang="en-US" sz="1580" dirty="0"/>
          </a:p>
        </p:txBody>
      </p:sp>
      <p:sp>
        <p:nvSpPr>
          <p:cNvPr id="8" name="Shape 4"/>
          <p:cNvSpPr/>
          <p:nvPr/>
        </p:nvSpPr>
        <p:spPr>
          <a:xfrm>
            <a:off x="702112" y="3263265"/>
            <a:ext cx="451366" cy="451366"/>
          </a:xfrm>
          <a:prstGeom prst="roundRect">
            <a:avLst>
              <a:gd name="adj" fmla="val 66675"/>
            </a:avLst>
          </a:prstGeom>
          <a:solidFill>
            <a:srgbClr val="46464A"/>
          </a:solidFill>
          <a:ln/>
        </p:spPr>
      </p:sp>
      <p:sp>
        <p:nvSpPr>
          <p:cNvPr id="9" name="Text 5"/>
          <p:cNvSpPr/>
          <p:nvPr/>
        </p:nvSpPr>
        <p:spPr>
          <a:xfrm>
            <a:off x="875228" y="3355181"/>
            <a:ext cx="105132" cy="267533"/>
          </a:xfrm>
          <a:prstGeom prst="rect">
            <a:avLst/>
          </a:prstGeom>
          <a:noFill/>
          <a:ln/>
        </p:spPr>
        <p:txBody>
          <a:bodyPr wrap="none" rtlCol="0" anchor="t"/>
          <a:lstStyle/>
          <a:p>
            <a:pPr marL="0" indent="0" algn="ctr">
              <a:lnSpc>
                <a:spcPts val="2106"/>
              </a:lnSpc>
              <a:buNone/>
            </a:pPr>
            <a:r>
              <a:rPr lang="en-US" sz="2106" b="1" dirty="0">
                <a:solidFill>
                  <a:srgbClr val="D7D4CC"/>
                </a:solidFill>
                <a:latin typeface="Comfortaa" pitchFamily="34" charset="0"/>
                <a:ea typeface="Comfortaa" pitchFamily="34" charset="-122"/>
                <a:cs typeface="Comfortaa" pitchFamily="34" charset="-120"/>
              </a:rPr>
              <a:t>1</a:t>
            </a:r>
            <a:endParaRPr lang="en-US" sz="2106" dirty="0"/>
          </a:p>
        </p:txBody>
      </p:sp>
      <p:sp>
        <p:nvSpPr>
          <p:cNvPr id="10" name="Text 6"/>
          <p:cNvSpPr/>
          <p:nvPr/>
        </p:nvSpPr>
        <p:spPr>
          <a:xfrm>
            <a:off x="1354098" y="3263265"/>
            <a:ext cx="2229207" cy="278606"/>
          </a:xfrm>
          <a:prstGeom prst="rect">
            <a:avLst/>
          </a:prstGeom>
          <a:noFill/>
          <a:ln/>
        </p:spPr>
        <p:txBody>
          <a:bodyPr wrap="none" rtlCol="0" anchor="t"/>
          <a:lstStyle/>
          <a:p>
            <a:pPr marL="0" indent="0">
              <a:lnSpc>
                <a:spcPts val="2194"/>
              </a:lnSpc>
              <a:buNone/>
            </a:pPr>
            <a:r>
              <a:rPr lang="en-US" sz="1755" b="1" dirty="0">
                <a:solidFill>
                  <a:srgbClr val="D7D4CC"/>
                </a:solidFill>
                <a:latin typeface="Comfortaa" pitchFamily="34" charset="0"/>
                <a:ea typeface="Comfortaa" pitchFamily="34" charset="-122"/>
                <a:cs typeface="Comfortaa" pitchFamily="34" charset="-120"/>
              </a:rPr>
              <a:t>High Outlets</a:t>
            </a:r>
            <a:endParaRPr lang="en-US" sz="1755" dirty="0"/>
          </a:p>
        </p:txBody>
      </p:sp>
      <p:sp>
        <p:nvSpPr>
          <p:cNvPr id="11" name="Text 7"/>
          <p:cNvSpPr/>
          <p:nvPr/>
        </p:nvSpPr>
        <p:spPr>
          <a:xfrm>
            <a:off x="1354098" y="3662243"/>
            <a:ext cx="7087791" cy="641985"/>
          </a:xfrm>
          <a:prstGeom prst="rect">
            <a:avLst/>
          </a:prstGeom>
          <a:noFill/>
          <a:ln/>
        </p:spPr>
        <p:txBody>
          <a:bodyPr wrap="square" rtlCol="0" anchor="t"/>
          <a:lstStyle/>
          <a:p>
            <a:pPr marL="0" indent="0">
              <a:lnSpc>
                <a:spcPts val="2528"/>
              </a:lnSpc>
              <a:buNone/>
            </a:pPr>
            <a:r>
              <a:rPr lang="en-US" sz="1580" dirty="0">
                <a:solidFill>
                  <a:srgbClr val="D7D4CC"/>
                </a:solidFill>
                <a:latin typeface="Raleway" pitchFamily="34" charset="0"/>
                <a:ea typeface="Raleway" pitchFamily="34" charset="-122"/>
                <a:cs typeface="Raleway" pitchFamily="34" charset="-120"/>
              </a:rPr>
              <a:t>High outlets maintain a balanced approach, with similar numbers of "Low Fat" and "Regular" items.</a:t>
            </a:r>
            <a:endParaRPr lang="en-US" sz="1580" dirty="0"/>
          </a:p>
        </p:txBody>
      </p:sp>
      <p:sp>
        <p:nvSpPr>
          <p:cNvPr id="12" name="Shape 8"/>
          <p:cNvSpPr/>
          <p:nvPr/>
        </p:nvSpPr>
        <p:spPr>
          <a:xfrm>
            <a:off x="702112" y="4730472"/>
            <a:ext cx="451366" cy="451366"/>
          </a:xfrm>
          <a:prstGeom prst="roundRect">
            <a:avLst>
              <a:gd name="adj" fmla="val 66675"/>
            </a:avLst>
          </a:prstGeom>
          <a:solidFill>
            <a:srgbClr val="46464A"/>
          </a:solidFill>
          <a:ln/>
        </p:spPr>
      </p:sp>
      <p:sp>
        <p:nvSpPr>
          <p:cNvPr id="13" name="Text 9"/>
          <p:cNvSpPr/>
          <p:nvPr/>
        </p:nvSpPr>
        <p:spPr>
          <a:xfrm>
            <a:off x="849154" y="4822388"/>
            <a:ext cx="157282" cy="267533"/>
          </a:xfrm>
          <a:prstGeom prst="rect">
            <a:avLst/>
          </a:prstGeom>
          <a:noFill/>
          <a:ln/>
        </p:spPr>
        <p:txBody>
          <a:bodyPr wrap="none" rtlCol="0" anchor="t"/>
          <a:lstStyle/>
          <a:p>
            <a:pPr marL="0" indent="0" algn="ctr">
              <a:lnSpc>
                <a:spcPts val="2106"/>
              </a:lnSpc>
              <a:buNone/>
            </a:pPr>
            <a:r>
              <a:rPr lang="en-US" sz="2106" b="1" dirty="0">
                <a:solidFill>
                  <a:srgbClr val="D7D4CC"/>
                </a:solidFill>
                <a:latin typeface="Comfortaa" pitchFamily="34" charset="0"/>
                <a:ea typeface="Comfortaa" pitchFamily="34" charset="-122"/>
                <a:cs typeface="Comfortaa" pitchFamily="34" charset="-120"/>
              </a:rPr>
              <a:t>2</a:t>
            </a:r>
            <a:endParaRPr lang="en-US" sz="2106" dirty="0"/>
          </a:p>
        </p:txBody>
      </p:sp>
      <p:sp>
        <p:nvSpPr>
          <p:cNvPr id="14" name="Text 10"/>
          <p:cNvSpPr/>
          <p:nvPr/>
        </p:nvSpPr>
        <p:spPr>
          <a:xfrm>
            <a:off x="1354098" y="4730472"/>
            <a:ext cx="2229207" cy="278606"/>
          </a:xfrm>
          <a:prstGeom prst="rect">
            <a:avLst/>
          </a:prstGeom>
          <a:noFill/>
          <a:ln/>
        </p:spPr>
        <p:txBody>
          <a:bodyPr wrap="none" rtlCol="0" anchor="t"/>
          <a:lstStyle/>
          <a:p>
            <a:pPr marL="0" indent="0">
              <a:lnSpc>
                <a:spcPts val="2194"/>
              </a:lnSpc>
              <a:buNone/>
            </a:pPr>
            <a:r>
              <a:rPr lang="en-US" sz="1755" b="1" dirty="0">
                <a:solidFill>
                  <a:srgbClr val="D7D4CC"/>
                </a:solidFill>
                <a:latin typeface="Comfortaa" pitchFamily="34" charset="0"/>
                <a:ea typeface="Comfortaa" pitchFamily="34" charset="-122"/>
                <a:cs typeface="Comfortaa" pitchFamily="34" charset="-120"/>
              </a:rPr>
              <a:t>Medium Outlets</a:t>
            </a:r>
            <a:endParaRPr lang="en-US" sz="1755" dirty="0"/>
          </a:p>
        </p:txBody>
      </p:sp>
      <p:sp>
        <p:nvSpPr>
          <p:cNvPr id="15" name="Text 11"/>
          <p:cNvSpPr/>
          <p:nvPr/>
        </p:nvSpPr>
        <p:spPr>
          <a:xfrm>
            <a:off x="1354098" y="5129451"/>
            <a:ext cx="7087791" cy="641985"/>
          </a:xfrm>
          <a:prstGeom prst="rect">
            <a:avLst/>
          </a:prstGeom>
          <a:noFill/>
          <a:ln/>
        </p:spPr>
        <p:txBody>
          <a:bodyPr wrap="square" rtlCol="0" anchor="t"/>
          <a:lstStyle/>
          <a:p>
            <a:pPr marL="0" indent="0">
              <a:lnSpc>
                <a:spcPts val="2528"/>
              </a:lnSpc>
              <a:buNone/>
            </a:pPr>
            <a:r>
              <a:rPr lang="en-US" sz="1580" dirty="0">
                <a:solidFill>
                  <a:srgbClr val="D7D4CC"/>
                </a:solidFill>
                <a:latin typeface="Raleway" pitchFamily="34" charset="0"/>
                <a:ea typeface="Raleway" pitchFamily="34" charset="-122"/>
                <a:cs typeface="Raleway" pitchFamily="34" charset="-120"/>
              </a:rPr>
              <a:t>Medium outlets exhibit a higher proportion of "Low Fat" items compared to "Regular", suggesting potential customer preference for healthier options.</a:t>
            </a:r>
            <a:endParaRPr lang="en-US" sz="1580" dirty="0"/>
          </a:p>
        </p:txBody>
      </p:sp>
      <p:sp>
        <p:nvSpPr>
          <p:cNvPr id="16" name="Shape 12"/>
          <p:cNvSpPr/>
          <p:nvPr/>
        </p:nvSpPr>
        <p:spPr>
          <a:xfrm>
            <a:off x="702112" y="6197679"/>
            <a:ext cx="451366" cy="451366"/>
          </a:xfrm>
          <a:prstGeom prst="roundRect">
            <a:avLst>
              <a:gd name="adj" fmla="val 66675"/>
            </a:avLst>
          </a:prstGeom>
          <a:solidFill>
            <a:srgbClr val="46464A"/>
          </a:solidFill>
          <a:ln/>
        </p:spPr>
      </p:sp>
      <p:sp>
        <p:nvSpPr>
          <p:cNvPr id="17" name="Text 13"/>
          <p:cNvSpPr/>
          <p:nvPr/>
        </p:nvSpPr>
        <p:spPr>
          <a:xfrm>
            <a:off x="847606" y="6289596"/>
            <a:ext cx="160258" cy="267533"/>
          </a:xfrm>
          <a:prstGeom prst="rect">
            <a:avLst/>
          </a:prstGeom>
          <a:noFill/>
          <a:ln/>
        </p:spPr>
        <p:txBody>
          <a:bodyPr wrap="none" rtlCol="0" anchor="t"/>
          <a:lstStyle/>
          <a:p>
            <a:pPr marL="0" indent="0" algn="ctr">
              <a:lnSpc>
                <a:spcPts val="2106"/>
              </a:lnSpc>
              <a:buNone/>
            </a:pPr>
            <a:r>
              <a:rPr lang="en-US" sz="2106" b="1" dirty="0">
                <a:solidFill>
                  <a:srgbClr val="D7D4CC"/>
                </a:solidFill>
                <a:latin typeface="Comfortaa" pitchFamily="34" charset="0"/>
                <a:ea typeface="Comfortaa" pitchFamily="34" charset="-122"/>
                <a:cs typeface="Comfortaa" pitchFamily="34" charset="-120"/>
              </a:rPr>
              <a:t>3</a:t>
            </a:r>
            <a:endParaRPr lang="en-US" sz="2106" dirty="0"/>
          </a:p>
        </p:txBody>
      </p:sp>
      <p:sp>
        <p:nvSpPr>
          <p:cNvPr id="18" name="Text 14"/>
          <p:cNvSpPr/>
          <p:nvPr/>
        </p:nvSpPr>
        <p:spPr>
          <a:xfrm>
            <a:off x="1354098" y="6197679"/>
            <a:ext cx="2229207" cy="278606"/>
          </a:xfrm>
          <a:prstGeom prst="rect">
            <a:avLst/>
          </a:prstGeom>
          <a:noFill/>
          <a:ln/>
        </p:spPr>
        <p:txBody>
          <a:bodyPr wrap="none" rtlCol="0" anchor="t"/>
          <a:lstStyle/>
          <a:p>
            <a:pPr marL="0" indent="0">
              <a:lnSpc>
                <a:spcPts val="2194"/>
              </a:lnSpc>
              <a:buNone/>
            </a:pPr>
            <a:r>
              <a:rPr lang="en-US" sz="1755" b="1" dirty="0">
                <a:solidFill>
                  <a:srgbClr val="D7D4CC"/>
                </a:solidFill>
                <a:latin typeface="Comfortaa" pitchFamily="34" charset="0"/>
                <a:ea typeface="Comfortaa" pitchFamily="34" charset="-122"/>
                <a:cs typeface="Comfortaa" pitchFamily="34" charset="-120"/>
              </a:rPr>
              <a:t>Small Outlets</a:t>
            </a:r>
            <a:endParaRPr lang="en-US" sz="1755" dirty="0"/>
          </a:p>
        </p:txBody>
      </p:sp>
      <p:sp>
        <p:nvSpPr>
          <p:cNvPr id="19" name="Text 15"/>
          <p:cNvSpPr/>
          <p:nvPr/>
        </p:nvSpPr>
        <p:spPr>
          <a:xfrm>
            <a:off x="1354098" y="6596658"/>
            <a:ext cx="7087791" cy="641985"/>
          </a:xfrm>
          <a:prstGeom prst="rect">
            <a:avLst/>
          </a:prstGeom>
          <a:noFill/>
          <a:ln/>
        </p:spPr>
        <p:txBody>
          <a:bodyPr wrap="square" rtlCol="0" anchor="t"/>
          <a:lstStyle/>
          <a:p>
            <a:pPr marL="0" indent="0">
              <a:lnSpc>
                <a:spcPts val="2528"/>
              </a:lnSpc>
              <a:buNone/>
            </a:pPr>
            <a:r>
              <a:rPr lang="en-US" sz="1580" dirty="0">
                <a:solidFill>
                  <a:srgbClr val="D7D4CC"/>
                </a:solidFill>
                <a:latin typeface="Raleway" pitchFamily="34" charset="0"/>
                <a:ea typeface="Raleway" pitchFamily="34" charset="-122"/>
                <a:cs typeface="Raleway" pitchFamily="34" charset="-120"/>
              </a:rPr>
              <a:t>Small outlets primarily stock "Low Fat" items, indicating a strong inclination towards these healthier choices.</a:t>
            </a:r>
            <a:endParaRPr lang="en-US" sz="15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9551" y="2259925"/>
            <a:ext cx="5047178" cy="3709749"/>
          </a:xfrm>
          <a:prstGeom prst="rect">
            <a:avLst/>
          </a:prstGeom>
        </p:spPr>
      </p:pic>
      <p:sp>
        <p:nvSpPr>
          <p:cNvPr id="6" name="Text 2"/>
          <p:cNvSpPr/>
          <p:nvPr/>
        </p:nvSpPr>
        <p:spPr>
          <a:xfrm>
            <a:off x="6101120" y="1046321"/>
            <a:ext cx="7914561" cy="975598"/>
          </a:xfrm>
          <a:prstGeom prst="rect">
            <a:avLst/>
          </a:prstGeom>
          <a:noFill/>
          <a:ln/>
        </p:spPr>
        <p:txBody>
          <a:bodyPr wrap="square" rtlCol="0" anchor="t"/>
          <a:lstStyle/>
          <a:p>
            <a:pPr marL="0" indent="0">
              <a:lnSpc>
                <a:spcPts val="3842"/>
              </a:lnSpc>
              <a:buNone/>
            </a:pPr>
            <a:r>
              <a:rPr lang="en-US" sz="3074" b="1" dirty="0">
                <a:solidFill>
                  <a:srgbClr val="FFE14D"/>
                </a:solidFill>
                <a:latin typeface="Comfortaa" pitchFamily="34" charset="0"/>
                <a:ea typeface="Comfortaa" pitchFamily="34" charset="-122"/>
                <a:cs typeface="Comfortaa" pitchFamily="34" charset="-120"/>
              </a:rPr>
              <a:t>Sales Trends Over Outlet Establishment Years</a:t>
            </a:r>
            <a:endParaRPr lang="en-US" sz="3074" dirty="0"/>
          </a:p>
        </p:txBody>
      </p:sp>
      <p:sp>
        <p:nvSpPr>
          <p:cNvPr id="7" name="Text 3"/>
          <p:cNvSpPr/>
          <p:nvPr/>
        </p:nvSpPr>
        <p:spPr>
          <a:xfrm>
            <a:off x="6101120" y="2285286"/>
            <a:ext cx="7914561" cy="842963"/>
          </a:xfrm>
          <a:prstGeom prst="rect">
            <a:avLst/>
          </a:prstGeom>
          <a:noFill/>
          <a:ln/>
        </p:spPr>
        <p:txBody>
          <a:bodyPr wrap="square" rtlCol="0" anchor="t"/>
          <a:lstStyle/>
          <a:p>
            <a:pPr marL="0" indent="0">
              <a:lnSpc>
                <a:spcPts val="2213"/>
              </a:lnSpc>
              <a:buNone/>
            </a:pPr>
            <a:r>
              <a:rPr lang="en-US" sz="1383" dirty="0">
                <a:solidFill>
                  <a:srgbClr val="D7D4CC"/>
                </a:solidFill>
                <a:latin typeface="Raleway" pitchFamily="34" charset="0"/>
                <a:ea typeface="Raleway" pitchFamily="34" charset="-122"/>
                <a:cs typeface="Raleway" pitchFamily="34" charset="-120"/>
              </a:rPr>
              <a:t>Analyzing sales trends over outlet establishment years reveals a period of initial growth, followed by a peak and a subsequent decline. This information is crucial for strategic decision-making and identifying potential market shifts.</a:t>
            </a:r>
            <a:endParaRPr lang="en-US" sz="1383" dirty="0"/>
          </a:p>
        </p:txBody>
      </p:sp>
      <p:sp>
        <p:nvSpPr>
          <p:cNvPr id="8" name="Shape 4"/>
          <p:cNvSpPr/>
          <p:nvPr/>
        </p:nvSpPr>
        <p:spPr>
          <a:xfrm>
            <a:off x="6353056" y="3325773"/>
            <a:ext cx="22860" cy="3857506"/>
          </a:xfrm>
          <a:prstGeom prst="roundRect">
            <a:avLst>
              <a:gd name="adj" fmla="val 1152568"/>
            </a:avLst>
          </a:prstGeom>
          <a:solidFill>
            <a:srgbClr val="5F5F63"/>
          </a:solidFill>
          <a:ln/>
        </p:spPr>
      </p:sp>
      <p:sp>
        <p:nvSpPr>
          <p:cNvPr id="9" name="Shape 5"/>
          <p:cNvSpPr/>
          <p:nvPr/>
        </p:nvSpPr>
        <p:spPr>
          <a:xfrm>
            <a:off x="6539210" y="3709392"/>
            <a:ext cx="614720" cy="22860"/>
          </a:xfrm>
          <a:prstGeom prst="roundRect">
            <a:avLst>
              <a:gd name="adj" fmla="val 1152568"/>
            </a:avLst>
          </a:prstGeom>
          <a:solidFill>
            <a:srgbClr val="5F5F63"/>
          </a:solidFill>
          <a:ln/>
        </p:spPr>
      </p:sp>
      <p:sp>
        <p:nvSpPr>
          <p:cNvPr id="10" name="Shape 6"/>
          <p:cNvSpPr/>
          <p:nvPr/>
        </p:nvSpPr>
        <p:spPr>
          <a:xfrm>
            <a:off x="6166902" y="3523298"/>
            <a:ext cx="395168" cy="395168"/>
          </a:xfrm>
          <a:prstGeom prst="roundRect">
            <a:avLst>
              <a:gd name="adj" fmla="val 66675"/>
            </a:avLst>
          </a:prstGeom>
          <a:solidFill>
            <a:srgbClr val="46464A"/>
          </a:solidFill>
          <a:ln/>
        </p:spPr>
      </p:sp>
      <p:sp>
        <p:nvSpPr>
          <p:cNvPr id="11" name="Text 7"/>
          <p:cNvSpPr/>
          <p:nvPr/>
        </p:nvSpPr>
        <p:spPr>
          <a:xfrm>
            <a:off x="6318468" y="3603784"/>
            <a:ext cx="92035" cy="234196"/>
          </a:xfrm>
          <a:prstGeom prst="rect">
            <a:avLst/>
          </a:prstGeom>
          <a:noFill/>
          <a:ln/>
        </p:spPr>
        <p:txBody>
          <a:bodyPr wrap="none" rtlCol="0" anchor="t"/>
          <a:lstStyle/>
          <a:p>
            <a:pPr marL="0" indent="0" algn="ctr">
              <a:lnSpc>
                <a:spcPts val="1844"/>
              </a:lnSpc>
              <a:buNone/>
            </a:pPr>
            <a:r>
              <a:rPr lang="en-US" sz="1844" b="1" dirty="0">
                <a:solidFill>
                  <a:srgbClr val="D7D4CC"/>
                </a:solidFill>
                <a:latin typeface="Comfortaa" pitchFamily="34" charset="0"/>
                <a:ea typeface="Comfortaa" pitchFamily="34" charset="-122"/>
                <a:cs typeface="Comfortaa" pitchFamily="34" charset="-120"/>
              </a:rPr>
              <a:t>1</a:t>
            </a:r>
            <a:endParaRPr lang="en-US" sz="1844" dirty="0"/>
          </a:p>
        </p:txBody>
      </p:sp>
      <p:sp>
        <p:nvSpPr>
          <p:cNvPr id="12" name="Text 8"/>
          <p:cNvSpPr/>
          <p:nvPr/>
        </p:nvSpPr>
        <p:spPr>
          <a:xfrm>
            <a:off x="7330559" y="3501390"/>
            <a:ext cx="2367320" cy="243840"/>
          </a:xfrm>
          <a:prstGeom prst="rect">
            <a:avLst/>
          </a:prstGeom>
          <a:noFill/>
          <a:ln/>
        </p:spPr>
        <p:txBody>
          <a:bodyPr wrap="none" rtlCol="0" anchor="t"/>
          <a:lstStyle/>
          <a:p>
            <a:pPr marL="0" indent="0" algn="l">
              <a:lnSpc>
                <a:spcPts val="1921"/>
              </a:lnSpc>
              <a:buNone/>
            </a:pPr>
            <a:r>
              <a:rPr lang="en-US" sz="1537" b="1" dirty="0">
                <a:solidFill>
                  <a:srgbClr val="D7D4CC"/>
                </a:solidFill>
                <a:latin typeface="Comfortaa" pitchFamily="34" charset="0"/>
                <a:ea typeface="Comfortaa" pitchFamily="34" charset="-122"/>
                <a:cs typeface="Comfortaa" pitchFamily="34" charset="-120"/>
              </a:rPr>
              <a:t>Initial Growth (2011-2016)</a:t>
            </a:r>
            <a:endParaRPr lang="en-US" sz="1537" dirty="0"/>
          </a:p>
        </p:txBody>
      </p:sp>
      <p:sp>
        <p:nvSpPr>
          <p:cNvPr id="13" name="Text 9"/>
          <p:cNvSpPr/>
          <p:nvPr/>
        </p:nvSpPr>
        <p:spPr>
          <a:xfrm>
            <a:off x="7330559" y="3850600"/>
            <a:ext cx="6685121" cy="280988"/>
          </a:xfrm>
          <a:prstGeom prst="rect">
            <a:avLst/>
          </a:prstGeom>
          <a:noFill/>
          <a:ln/>
        </p:spPr>
        <p:txBody>
          <a:bodyPr wrap="none" rtlCol="0" anchor="t"/>
          <a:lstStyle/>
          <a:p>
            <a:pPr marL="0" indent="0" algn="l">
              <a:lnSpc>
                <a:spcPts val="2213"/>
              </a:lnSpc>
              <a:buNone/>
            </a:pPr>
            <a:r>
              <a:rPr lang="en-US" sz="1383" dirty="0">
                <a:solidFill>
                  <a:srgbClr val="D7D4CC"/>
                </a:solidFill>
                <a:latin typeface="Raleway" pitchFamily="34" charset="0"/>
                <a:ea typeface="Raleway" pitchFamily="34" charset="-122"/>
                <a:cs typeface="Raleway" pitchFamily="34" charset="-120"/>
              </a:rPr>
              <a:t>Sales exhibited a steady increase, reaching approximately 132,113 by 2016.</a:t>
            </a:r>
            <a:endParaRPr lang="en-US" sz="1383" dirty="0"/>
          </a:p>
        </p:txBody>
      </p:sp>
      <p:sp>
        <p:nvSpPr>
          <p:cNvPr id="14" name="Shape 10"/>
          <p:cNvSpPr/>
          <p:nvPr/>
        </p:nvSpPr>
        <p:spPr>
          <a:xfrm>
            <a:off x="6539210" y="4866442"/>
            <a:ext cx="614720" cy="22860"/>
          </a:xfrm>
          <a:prstGeom prst="roundRect">
            <a:avLst>
              <a:gd name="adj" fmla="val 1152568"/>
            </a:avLst>
          </a:prstGeom>
          <a:solidFill>
            <a:srgbClr val="5F5F63"/>
          </a:solidFill>
          <a:ln/>
        </p:spPr>
      </p:sp>
      <p:sp>
        <p:nvSpPr>
          <p:cNvPr id="15" name="Shape 11"/>
          <p:cNvSpPr/>
          <p:nvPr/>
        </p:nvSpPr>
        <p:spPr>
          <a:xfrm>
            <a:off x="6166902" y="4680347"/>
            <a:ext cx="395168" cy="395168"/>
          </a:xfrm>
          <a:prstGeom prst="roundRect">
            <a:avLst>
              <a:gd name="adj" fmla="val 66675"/>
            </a:avLst>
          </a:prstGeom>
          <a:solidFill>
            <a:srgbClr val="46464A"/>
          </a:solidFill>
          <a:ln/>
        </p:spPr>
      </p:sp>
      <p:sp>
        <p:nvSpPr>
          <p:cNvPr id="16" name="Text 12"/>
          <p:cNvSpPr/>
          <p:nvPr/>
        </p:nvSpPr>
        <p:spPr>
          <a:xfrm>
            <a:off x="6295608" y="4760833"/>
            <a:ext cx="137755" cy="234196"/>
          </a:xfrm>
          <a:prstGeom prst="rect">
            <a:avLst/>
          </a:prstGeom>
          <a:noFill/>
          <a:ln/>
        </p:spPr>
        <p:txBody>
          <a:bodyPr wrap="none" rtlCol="0" anchor="t"/>
          <a:lstStyle/>
          <a:p>
            <a:pPr marL="0" indent="0" algn="ctr">
              <a:lnSpc>
                <a:spcPts val="1844"/>
              </a:lnSpc>
              <a:buNone/>
            </a:pPr>
            <a:r>
              <a:rPr lang="en-US" sz="1844" b="1" dirty="0">
                <a:solidFill>
                  <a:srgbClr val="D7D4CC"/>
                </a:solidFill>
                <a:latin typeface="Comfortaa" pitchFamily="34" charset="0"/>
                <a:ea typeface="Comfortaa" pitchFamily="34" charset="-122"/>
                <a:cs typeface="Comfortaa" pitchFamily="34" charset="-120"/>
              </a:rPr>
              <a:t>2</a:t>
            </a:r>
            <a:endParaRPr lang="en-US" sz="1844" dirty="0"/>
          </a:p>
        </p:txBody>
      </p:sp>
      <p:sp>
        <p:nvSpPr>
          <p:cNvPr id="17" name="Text 13"/>
          <p:cNvSpPr/>
          <p:nvPr/>
        </p:nvSpPr>
        <p:spPr>
          <a:xfrm>
            <a:off x="7330559" y="4658439"/>
            <a:ext cx="1951673" cy="243840"/>
          </a:xfrm>
          <a:prstGeom prst="rect">
            <a:avLst/>
          </a:prstGeom>
          <a:noFill/>
          <a:ln/>
        </p:spPr>
        <p:txBody>
          <a:bodyPr wrap="none" rtlCol="0" anchor="t"/>
          <a:lstStyle/>
          <a:p>
            <a:pPr marL="0" indent="0" algn="l">
              <a:lnSpc>
                <a:spcPts val="1921"/>
              </a:lnSpc>
              <a:buNone/>
            </a:pPr>
            <a:r>
              <a:rPr lang="en-US" sz="1537" b="1" dirty="0">
                <a:solidFill>
                  <a:srgbClr val="D7D4CC"/>
                </a:solidFill>
                <a:latin typeface="Comfortaa" pitchFamily="34" charset="0"/>
                <a:ea typeface="Comfortaa" pitchFamily="34" charset="-122"/>
                <a:cs typeface="Comfortaa" pitchFamily="34" charset="-120"/>
              </a:rPr>
              <a:t>Peak Year (2018)</a:t>
            </a:r>
            <a:endParaRPr lang="en-US" sz="1537" dirty="0"/>
          </a:p>
        </p:txBody>
      </p:sp>
      <p:sp>
        <p:nvSpPr>
          <p:cNvPr id="18" name="Text 14"/>
          <p:cNvSpPr/>
          <p:nvPr/>
        </p:nvSpPr>
        <p:spPr>
          <a:xfrm>
            <a:off x="7330559" y="5007650"/>
            <a:ext cx="6685121" cy="561975"/>
          </a:xfrm>
          <a:prstGeom prst="rect">
            <a:avLst/>
          </a:prstGeom>
          <a:noFill/>
          <a:ln/>
        </p:spPr>
        <p:txBody>
          <a:bodyPr wrap="square" rtlCol="0" anchor="t"/>
          <a:lstStyle/>
          <a:p>
            <a:pPr marL="0" indent="0" algn="l">
              <a:lnSpc>
                <a:spcPts val="2213"/>
              </a:lnSpc>
              <a:buNone/>
            </a:pPr>
            <a:r>
              <a:rPr lang="en-US" sz="1383" dirty="0">
                <a:solidFill>
                  <a:srgbClr val="D7D4CC"/>
                </a:solidFill>
                <a:latin typeface="Raleway" pitchFamily="34" charset="0"/>
                <a:ea typeface="Raleway" pitchFamily="34" charset="-122"/>
                <a:cs typeface="Raleway" pitchFamily="34" charset="-120"/>
              </a:rPr>
              <a:t>Sales peaked in 2018, reaching a total of 204,522.26. This suggests favorable market conditions or promotional activities.</a:t>
            </a:r>
            <a:endParaRPr lang="en-US" sz="1383" dirty="0"/>
          </a:p>
        </p:txBody>
      </p:sp>
      <p:sp>
        <p:nvSpPr>
          <p:cNvPr id="19" name="Shape 15"/>
          <p:cNvSpPr/>
          <p:nvPr/>
        </p:nvSpPr>
        <p:spPr>
          <a:xfrm>
            <a:off x="6539210" y="6304478"/>
            <a:ext cx="614720" cy="22860"/>
          </a:xfrm>
          <a:prstGeom prst="roundRect">
            <a:avLst>
              <a:gd name="adj" fmla="val 1152568"/>
            </a:avLst>
          </a:prstGeom>
          <a:solidFill>
            <a:srgbClr val="5F5F63"/>
          </a:solidFill>
          <a:ln/>
        </p:spPr>
      </p:sp>
      <p:sp>
        <p:nvSpPr>
          <p:cNvPr id="20" name="Shape 16"/>
          <p:cNvSpPr/>
          <p:nvPr/>
        </p:nvSpPr>
        <p:spPr>
          <a:xfrm>
            <a:off x="6166902" y="6118384"/>
            <a:ext cx="395168" cy="395168"/>
          </a:xfrm>
          <a:prstGeom prst="roundRect">
            <a:avLst>
              <a:gd name="adj" fmla="val 66675"/>
            </a:avLst>
          </a:prstGeom>
          <a:solidFill>
            <a:srgbClr val="46464A"/>
          </a:solidFill>
          <a:ln/>
        </p:spPr>
      </p:sp>
      <p:sp>
        <p:nvSpPr>
          <p:cNvPr id="21" name="Text 17"/>
          <p:cNvSpPr/>
          <p:nvPr/>
        </p:nvSpPr>
        <p:spPr>
          <a:xfrm>
            <a:off x="6294299" y="6198870"/>
            <a:ext cx="140256" cy="234196"/>
          </a:xfrm>
          <a:prstGeom prst="rect">
            <a:avLst/>
          </a:prstGeom>
          <a:noFill/>
          <a:ln/>
        </p:spPr>
        <p:txBody>
          <a:bodyPr wrap="none" rtlCol="0" anchor="t"/>
          <a:lstStyle/>
          <a:p>
            <a:pPr marL="0" indent="0" algn="ctr">
              <a:lnSpc>
                <a:spcPts val="1844"/>
              </a:lnSpc>
              <a:buNone/>
            </a:pPr>
            <a:r>
              <a:rPr lang="en-US" sz="1844" b="1" dirty="0">
                <a:solidFill>
                  <a:srgbClr val="D7D4CC"/>
                </a:solidFill>
                <a:latin typeface="Comfortaa" pitchFamily="34" charset="0"/>
                <a:ea typeface="Comfortaa" pitchFamily="34" charset="-122"/>
                <a:cs typeface="Comfortaa" pitchFamily="34" charset="-120"/>
              </a:rPr>
              <a:t>3</a:t>
            </a:r>
            <a:endParaRPr lang="en-US" sz="1844" dirty="0"/>
          </a:p>
        </p:txBody>
      </p:sp>
      <p:sp>
        <p:nvSpPr>
          <p:cNvPr id="22" name="Text 18"/>
          <p:cNvSpPr/>
          <p:nvPr/>
        </p:nvSpPr>
        <p:spPr>
          <a:xfrm>
            <a:off x="7330559" y="6096476"/>
            <a:ext cx="2901077" cy="243840"/>
          </a:xfrm>
          <a:prstGeom prst="rect">
            <a:avLst/>
          </a:prstGeom>
          <a:noFill/>
          <a:ln/>
        </p:spPr>
        <p:txBody>
          <a:bodyPr wrap="none" rtlCol="0" anchor="t"/>
          <a:lstStyle/>
          <a:p>
            <a:pPr marL="0" indent="0" algn="l">
              <a:lnSpc>
                <a:spcPts val="1921"/>
              </a:lnSpc>
              <a:buNone/>
            </a:pPr>
            <a:r>
              <a:rPr lang="en-US" sz="1537" b="1" dirty="0">
                <a:solidFill>
                  <a:srgbClr val="D7D4CC"/>
                </a:solidFill>
                <a:latin typeface="Comfortaa" pitchFamily="34" charset="0"/>
                <a:ea typeface="Comfortaa" pitchFamily="34" charset="-122"/>
                <a:cs typeface="Comfortaa" pitchFamily="34" charset="-120"/>
              </a:rPr>
              <a:t>Decline Post-Peak (2018-2022)</a:t>
            </a:r>
            <a:endParaRPr lang="en-US" sz="1537" dirty="0"/>
          </a:p>
        </p:txBody>
      </p:sp>
      <p:sp>
        <p:nvSpPr>
          <p:cNvPr id="23" name="Text 19"/>
          <p:cNvSpPr/>
          <p:nvPr/>
        </p:nvSpPr>
        <p:spPr>
          <a:xfrm>
            <a:off x="7330559" y="6445687"/>
            <a:ext cx="6685121" cy="561975"/>
          </a:xfrm>
          <a:prstGeom prst="rect">
            <a:avLst/>
          </a:prstGeom>
          <a:noFill/>
          <a:ln/>
        </p:spPr>
        <p:txBody>
          <a:bodyPr wrap="square" rtlCol="0" anchor="t"/>
          <a:lstStyle/>
          <a:p>
            <a:pPr marL="0" indent="0" algn="l">
              <a:lnSpc>
                <a:spcPts val="2213"/>
              </a:lnSpc>
              <a:buNone/>
            </a:pPr>
            <a:r>
              <a:rPr lang="en-US" sz="1383" dirty="0">
                <a:solidFill>
                  <a:srgbClr val="D7D4CC"/>
                </a:solidFill>
                <a:latin typeface="Raleway" pitchFamily="34" charset="0"/>
                <a:ea typeface="Raleway" pitchFamily="34" charset="-122"/>
                <a:cs typeface="Raleway" pitchFamily="34" charset="-120"/>
              </a:rPr>
              <a:t>Sales declined after 2018, stabilizing at lower levels by 2022. Further investigation of market dynamics and external factors is needed.</a:t>
            </a:r>
            <a:endParaRPr lang="en-US" sz="138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16772" y="2389584"/>
            <a:ext cx="4940856" cy="3450431"/>
          </a:xfrm>
          <a:prstGeom prst="rect">
            <a:avLst/>
          </a:prstGeom>
        </p:spPr>
      </p:pic>
      <p:sp>
        <p:nvSpPr>
          <p:cNvPr id="6" name="Text 2"/>
          <p:cNvSpPr/>
          <p:nvPr/>
        </p:nvSpPr>
        <p:spPr>
          <a:xfrm>
            <a:off x="763667" y="1300520"/>
            <a:ext cx="7616666" cy="1212294"/>
          </a:xfrm>
          <a:prstGeom prst="rect">
            <a:avLst/>
          </a:prstGeom>
          <a:noFill/>
          <a:ln/>
        </p:spPr>
        <p:txBody>
          <a:bodyPr wrap="square" rtlCol="0" anchor="t"/>
          <a:lstStyle/>
          <a:p>
            <a:pPr marL="0" indent="0">
              <a:lnSpc>
                <a:spcPts val="4773"/>
              </a:lnSpc>
              <a:buNone/>
            </a:pPr>
            <a:r>
              <a:rPr lang="en-US" sz="3818" b="1" dirty="0">
                <a:solidFill>
                  <a:srgbClr val="FFE14D"/>
                </a:solidFill>
                <a:latin typeface="Comfortaa" pitchFamily="34" charset="0"/>
                <a:ea typeface="Comfortaa" pitchFamily="34" charset="-122"/>
                <a:cs typeface="Comfortaa" pitchFamily="34" charset="-120"/>
              </a:rPr>
              <a:t>Sales Performance by Outlet Type</a:t>
            </a:r>
            <a:endParaRPr lang="en-US" sz="3818" dirty="0"/>
          </a:p>
        </p:txBody>
      </p:sp>
      <p:sp>
        <p:nvSpPr>
          <p:cNvPr id="7" name="Text 3"/>
          <p:cNvSpPr/>
          <p:nvPr/>
        </p:nvSpPr>
        <p:spPr>
          <a:xfrm>
            <a:off x="763667" y="2839998"/>
            <a:ext cx="7616666" cy="698183"/>
          </a:xfrm>
          <a:prstGeom prst="rect">
            <a:avLst/>
          </a:prstGeom>
          <a:noFill/>
          <a:ln/>
        </p:spPr>
        <p:txBody>
          <a:bodyPr wrap="squar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Outlet type significantly impacts sales performance. The data reveals clear differences in total sales and average sales per item.</a:t>
            </a:r>
            <a:endParaRPr lang="en-US" sz="1718" dirty="0"/>
          </a:p>
        </p:txBody>
      </p:sp>
      <p:sp>
        <p:nvSpPr>
          <p:cNvPr id="8" name="Shape 4"/>
          <p:cNvSpPr/>
          <p:nvPr/>
        </p:nvSpPr>
        <p:spPr>
          <a:xfrm>
            <a:off x="763667" y="3783568"/>
            <a:ext cx="7616666" cy="3145393"/>
          </a:xfrm>
          <a:prstGeom prst="roundRect">
            <a:avLst>
              <a:gd name="adj" fmla="val 10406"/>
            </a:avLst>
          </a:prstGeom>
          <a:noFill/>
          <a:ln w="7620">
            <a:solidFill>
              <a:srgbClr val="FFFFFF">
                <a:alpha val="24000"/>
              </a:srgbClr>
            </a:solidFill>
            <a:prstDash val="solid"/>
          </a:ln>
        </p:spPr>
      </p:sp>
      <p:sp>
        <p:nvSpPr>
          <p:cNvPr id="9" name="Shape 5"/>
          <p:cNvSpPr/>
          <p:nvPr/>
        </p:nvSpPr>
        <p:spPr>
          <a:xfrm>
            <a:off x="771287" y="3791188"/>
            <a:ext cx="7600593" cy="626031"/>
          </a:xfrm>
          <a:prstGeom prst="rect">
            <a:avLst/>
          </a:prstGeom>
          <a:solidFill>
            <a:srgbClr val="FFFFFF">
              <a:alpha val="4000"/>
            </a:srgbClr>
          </a:solidFill>
          <a:ln/>
        </p:spPr>
      </p:sp>
      <p:sp>
        <p:nvSpPr>
          <p:cNvPr id="10" name="Text 6"/>
          <p:cNvSpPr/>
          <p:nvPr/>
        </p:nvSpPr>
        <p:spPr>
          <a:xfrm>
            <a:off x="990481" y="3929658"/>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Outlet Type</a:t>
            </a:r>
            <a:endParaRPr lang="en-US" sz="1718" dirty="0"/>
          </a:p>
        </p:txBody>
      </p:sp>
      <p:sp>
        <p:nvSpPr>
          <p:cNvPr id="11" name="Text 7"/>
          <p:cNvSpPr/>
          <p:nvPr/>
        </p:nvSpPr>
        <p:spPr>
          <a:xfrm>
            <a:off x="3527465" y="3929658"/>
            <a:ext cx="208930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Total Sales</a:t>
            </a:r>
            <a:endParaRPr lang="en-US" sz="1718" dirty="0"/>
          </a:p>
        </p:txBody>
      </p:sp>
      <p:sp>
        <p:nvSpPr>
          <p:cNvPr id="12" name="Text 8"/>
          <p:cNvSpPr/>
          <p:nvPr/>
        </p:nvSpPr>
        <p:spPr>
          <a:xfrm>
            <a:off x="6060638" y="3929658"/>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Average Sales</a:t>
            </a:r>
            <a:endParaRPr lang="en-US" sz="1718" dirty="0"/>
          </a:p>
        </p:txBody>
      </p:sp>
      <p:sp>
        <p:nvSpPr>
          <p:cNvPr id="13" name="Shape 9"/>
          <p:cNvSpPr/>
          <p:nvPr/>
        </p:nvSpPr>
        <p:spPr>
          <a:xfrm>
            <a:off x="771287" y="4417219"/>
            <a:ext cx="7600593" cy="626031"/>
          </a:xfrm>
          <a:prstGeom prst="rect">
            <a:avLst/>
          </a:prstGeom>
          <a:solidFill>
            <a:srgbClr val="000000">
              <a:alpha val="4000"/>
            </a:srgbClr>
          </a:solidFill>
          <a:ln/>
        </p:spPr>
      </p:sp>
      <p:sp>
        <p:nvSpPr>
          <p:cNvPr id="14" name="Text 10"/>
          <p:cNvSpPr/>
          <p:nvPr/>
        </p:nvSpPr>
        <p:spPr>
          <a:xfrm>
            <a:off x="990481" y="4555688"/>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Grocery Store</a:t>
            </a:r>
            <a:endParaRPr lang="en-US" sz="1718" dirty="0"/>
          </a:p>
        </p:txBody>
      </p:sp>
      <p:sp>
        <p:nvSpPr>
          <p:cNvPr id="15" name="Text 11"/>
          <p:cNvSpPr/>
          <p:nvPr/>
        </p:nvSpPr>
        <p:spPr>
          <a:xfrm>
            <a:off x="3527465" y="4555688"/>
            <a:ext cx="208930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151,939</a:t>
            </a:r>
            <a:endParaRPr lang="en-US" sz="1718" dirty="0"/>
          </a:p>
        </p:txBody>
      </p:sp>
      <p:sp>
        <p:nvSpPr>
          <p:cNvPr id="16" name="Text 12"/>
          <p:cNvSpPr/>
          <p:nvPr/>
        </p:nvSpPr>
        <p:spPr>
          <a:xfrm>
            <a:off x="6060638" y="4555688"/>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140.295</a:t>
            </a:r>
            <a:endParaRPr lang="en-US" sz="1718" dirty="0"/>
          </a:p>
        </p:txBody>
      </p:sp>
      <p:sp>
        <p:nvSpPr>
          <p:cNvPr id="17" name="Shape 13"/>
          <p:cNvSpPr/>
          <p:nvPr/>
        </p:nvSpPr>
        <p:spPr>
          <a:xfrm>
            <a:off x="771287" y="5043249"/>
            <a:ext cx="7600593" cy="626031"/>
          </a:xfrm>
          <a:prstGeom prst="rect">
            <a:avLst/>
          </a:prstGeom>
          <a:solidFill>
            <a:srgbClr val="FFFFFF">
              <a:alpha val="4000"/>
            </a:srgbClr>
          </a:solidFill>
          <a:ln/>
        </p:spPr>
      </p:sp>
      <p:sp>
        <p:nvSpPr>
          <p:cNvPr id="18" name="Text 14"/>
          <p:cNvSpPr/>
          <p:nvPr/>
        </p:nvSpPr>
        <p:spPr>
          <a:xfrm>
            <a:off x="990481" y="5181719"/>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Supermarket Type1</a:t>
            </a:r>
            <a:endParaRPr lang="en-US" sz="1718" dirty="0"/>
          </a:p>
        </p:txBody>
      </p:sp>
      <p:sp>
        <p:nvSpPr>
          <p:cNvPr id="19" name="Text 15"/>
          <p:cNvSpPr/>
          <p:nvPr/>
        </p:nvSpPr>
        <p:spPr>
          <a:xfrm>
            <a:off x="3527465" y="5181719"/>
            <a:ext cx="208930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787,550</a:t>
            </a:r>
            <a:endParaRPr lang="en-US" sz="1718" dirty="0"/>
          </a:p>
        </p:txBody>
      </p:sp>
      <p:sp>
        <p:nvSpPr>
          <p:cNvPr id="20" name="Text 16"/>
          <p:cNvSpPr/>
          <p:nvPr/>
        </p:nvSpPr>
        <p:spPr>
          <a:xfrm>
            <a:off x="6060638" y="5181719"/>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141.214</a:t>
            </a:r>
            <a:endParaRPr lang="en-US" sz="1718" dirty="0"/>
          </a:p>
        </p:txBody>
      </p:sp>
      <p:sp>
        <p:nvSpPr>
          <p:cNvPr id="21" name="Shape 17"/>
          <p:cNvSpPr/>
          <p:nvPr/>
        </p:nvSpPr>
        <p:spPr>
          <a:xfrm>
            <a:off x="771287" y="5669280"/>
            <a:ext cx="7600593" cy="626031"/>
          </a:xfrm>
          <a:prstGeom prst="rect">
            <a:avLst/>
          </a:prstGeom>
          <a:solidFill>
            <a:srgbClr val="000000">
              <a:alpha val="4000"/>
            </a:srgbClr>
          </a:solidFill>
          <a:ln/>
        </p:spPr>
      </p:sp>
      <p:sp>
        <p:nvSpPr>
          <p:cNvPr id="22" name="Text 18"/>
          <p:cNvSpPr/>
          <p:nvPr/>
        </p:nvSpPr>
        <p:spPr>
          <a:xfrm>
            <a:off x="990481" y="5807750"/>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Supermarket Type2</a:t>
            </a:r>
            <a:endParaRPr lang="en-US" sz="1718" dirty="0"/>
          </a:p>
        </p:txBody>
      </p:sp>
      <p:sp>
        <p:nvSpPr>
          <p:cNvPr id="23" name="Text 19"/>
          <p:cNvSpPr/>
          <p:nvPr/>
        </p:nvSpPr>
        <p:spPr>
          <a:xfrm>
            <a:off x="3527465" y="5807750"/>
            <a:ext cx="208930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131,478</a:t>
            </a:r>
            <a:endParaRPr lang="en-US" sz="1718" dirty="0"/>
          </a:p>
        </p:txBody>
      </p:sp>
      <p:sp>
        <p:nvSpPr>
          <p:cNvPr id="24" name="Text 20"/>
          <p:cNvSpPr/>
          <p:nvPr/>
        </p:nvSpPr>
        <p:spPr>
          <a:xfrm>
            <a:off x="6060638" y="5807750"/>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141.679</a:t>
            </a:r>
            <a:endParaRPr lang="en-US" sz="1718" dirty="0"/>
          </a:p>
        </p:txBody>
      </p:sp>
      <p:sp>
        <p:nvSpPr>
          <p:cNvPr id="25" name="Shape 21"/>
          <p:cNvSpPr/>
          <p:nvPr/>
        </p:nvSpPr>
        <p:spPr>
          <a:xfrm>
            <a:off x="771287" y="6295311"/>
            <a:ext cx="7600593" cy="626031"/>
          </a:xfrm>
          <a:prstGeom prst="rect">
            <a:avLst/>
          </a:prstGeom>
          <a:solidFill>
            <a:srgbClr val="FFFFFF">
              <a:alpha val="4000"/>
            </a:srgbClr>
          </a:solidFill>
          <a:ln/>
        </p:spPr>
      </p:sp>
      <p:sp>
        <p:nvSpPr>
          <p:cNvPr id="26" name="Text 22"/>
          <p:cNvSpPr/>
          <p:nvPr/>
        </p:nvSpPr>
        <p:spPr>
          <a:xfrm>
            <a:off x="990481" y="6433780"/>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Supermarket Type3</a:t>
            </a:r>
            <a:endParaRPr lang="en-US" sz="1718" dirty="0"/>
          </a:p>
        </p:txBody>
      </p:sp>
      <p:sp>
        <p:nvSpPr>
          <p:cNvPr id="27" name="Text 23"/>
          <p:cNvSpPr/>
          <p:nvPr/>
        </p:nvSpPr>
        <p:spPr>
          <a:xfrm>
            <a:off x="3527465" y="6433780"/>
            <a:ext cx="208930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130,715</a:t>
            </a:r>
            <a:endParaRPr lang="en-US" sz="1718" dirty="0"/>
          </a:p>
        </p:txBody>
      </p:sp>
      <p:sp>
        <p:nvSpPr>
          <p:cNvPr id="28" name="Text 24"/>
          <p:cNvSpPr/>
          <p:nvPr/>
        </p:nvSpPr>
        <p:spPr>
          <a:xfrm>
            <a:off x="6060638" y="6433780"/>
            <a:ext cx="2093119" cy="349091"/>
          </a:xfrm>
          <a:prstGeom prst="rect">
            <a:avLst/>
          </a:prstGeom>
          <a:noFill/>
          <a:ln/>
        </p:spPr>
        <p:txBody>
          <a:bodyPr wrap="none" rtlCol="0" anchor="t"/>
          <a:lstStyle/>
          <a:p>
            <a:pPr marL="0" indent="0">
              <a:lnSpc>
                <a:spcPts val="2749"/>
              </a:lnSpc>
              <a:buNone/>
            </a:pPr>
            <a:r>
              <a:rPr lang="en-US" sz="1718" dirty="0">
                <a:solidFill>
                  <a:srgbClr val="D7D4CC"/>
                </a:solidFill>
                <a:latin typeface="Raleway" pitchFamily="34" charset="0"/>
                <a:ea typeface="Raleway" pitchFamily="34" charset="-122"/>
                <a:cs typeface="Raleway" pitchFamily="34" charset="-120"/>
              </a:rPr>
              <a:t>139.802</a:t>
            </a:r>
            <a:endParaRPr lang="en-US" sz="171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891945"/>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0" y="0"/>
            <a:ext cx="5486400" cy="8891945"/>
          </a:xfrm>
          <a:prstGeom prst="rect">
            <a:avLst/>
          </a:prstGeom>
        </p:spPr>
      </p:pic>
      <p:pic>
        <p:nvPicPr>
          <p:cNvPr id="5" name="Image 1" descr="preencoded.png"/>
          <p:cNvPicPr>
            <a:picLocks noChangeAspect="1"/>
          </p:cNvPicPr>
          <p:nvPr/>
        </p:nvPicPr>
        <p:blipFill>
          <a:blip r:embed="rId4"/>
          <a:stretch>
            <a:fillRect/>
          </a:stretch>
        </p:blipFill>
        <p:spPr>
          <a:xfrm>
            <a:off x="215979" y="2580084"/>
            <a:ext cx="5054322" cy="3731776"/>
          </a:xfrm>
          <a:prstGeom prst="rect">
            <a:avLst/>
          </a:prstGeom>
        </p:spPr>
      </p:pic>
      <p:sp>
        <p:nvSpPr>
          <p:cNvPr id="6" name="Text 2"/>
          <p:cNvSpPr/>
          <p:nvPr/>
        </p:nvSpPr>
        <p:spPr>
          <a:xfrm>
            <a:off x="6091238" y="475178"/>
            <a:ext cx="6657856"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Item Type Frequency Distribution</a:t>
            </a:r>
            <a:endParaRPr lang="en-US" sz="3024" dirty="0"/>
          </a:p>
        </p:txBody>
      </p:sp>
      <p:sp>
        <p:nvSpPr>
          <p:cNvPr id="7" name="Text 3"/>
          <p:cNvSpPr/>
          <p:nvPr/>
        </p:nvSpPr>
        <p:spPr>
          <a:xfrm>
            <a:off x="6091238" y="1214438"/>
            <a:ext cx="7934325" cy="553164"/>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The dataset contains a diverse range of item types with varying frequencies of occurrence, providing insights into the overall grocery market landscape.</a:t>
            </a:r>
            <a:endParaRPr lang="en-US" sz="1361" dirty="0"/>
          </a:p>
        </p:txBody>
      </p:sp>
      <p:pic>
        <p:nvPicPr>
          <p:cNvPr id="8" name="Image 2" descr="preencoded.png"/>
          <p:cNvPicPr>
            <a:picLocks noChangeAspect="1"/>
          </p:cNvPicPr>
          <p:nvPr/>
        </p:nvPicPr>
        <p:blipFill>
          <a:blip r:embed="rId5"/>
          <a:stretch>
            <a:fillRect/>
          </a:stretch>
        </p:blipFill>
        <p:spPr>
          <a:xfrm>
            <a:off x="6091238" y="1961912"/>
            <a:ext cx="431959" cy="431959"/>
          </a:xfrm>
          <a:prstGeom prst="rect">
            <a:avLst/>
          </a:prstGeom>
        </p:spPr>
      </p:pic>
      <p:sp>
        <p:nvSpPr>
          <p:cNvPr id="9" name="Text 4"/>
          <p:cNvSpPr/>
          <p:nvPr/>
        </p:nvSpPr>
        <p:spPr>
          <a:xfrm>
            <a:off x="6091238" y="2566630"/>
            <a:ext cx="2192298"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Fruits and Vegetables</a:t>
            </a:r>
            <a:endParaRPr lang="en-US" sz="1512" dirty="0"/>
          </a:p>
        </p:txBody>
      </p:sp>
      <p:sp>
        <p:nvSpPr>
          <p:cNvPr id="10" name="Text 5"/>
          <p:cNvSpPr/>
          <p:nvPr/>
        </p:nvSpPr>
        <p:spPr>
          <a:xfrm>
            <a:off x="6091238" y="2910245"/>
            <a:ext cx="7934325" cy="276582"/>
          </a:xfrm>
          <a:prstGeom prst="rect">
            <a:avLst/>
          </a:prstGeom>
          <a:noFill/>
          <a:ln/>
        </p:spPr>
        <p:txBody>
          <a:bodyPr wrap="non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The most frequent item type has 1232 occurrences.</a:t>
            </a:r>
            <a:endParaRPr lang="en-US" sz="1361" dirty="0"/>
          </a:p>
        </p:txBody>
      </p:sp>
      <p:pic>
        <p:nvPicPr>
          <p:cNvPr id="11" name="Image 3" descr="preencoded.png"/>
          <p:cNvPicPr>
            <a:picLocks noChangeAspect="1"/>
          </p:cNvPicPr>
          <p:nvPr/>
        </p:nvPicPr>
        <p:blipFill>
          <a:blip r:embed="rId6"/>
          <a:stretch>
            <a:fillRect/>
          </a:stretch>
        </p:blipFill>
        <p:spPr>
          <a:xfrm>
            <a:off x="6091238" y="3705225"/>
            <a:ext cx="431959" cy="431959"/>
          </a:xfrm>
          <a:prstGeom prst="rect">
            <a:avLst/>
          </a:prstGeom>
        </p:spPr>
      </p:pic>
      <p:sp>
        <p:nvSpPr>
          <p:cNvPr id="12" name="Text 6"/>
          <p:cNvSpPr/>
          <p:nvPr/>
        </p:nvSpPr>
        <p:spPr>
          <a:xfrm>
            <a:off x="6091238" y="4309943"/>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Snack Foods</a:t>
            </a:r>
            <a:endParaRPr lang="en-US" sz="1512" dirty="0"/>
          </a:p>
        </p:txBody>
      </p:sp>
      <p:sp>
        <p:nvSpPr>
          <p:cNvPr id="13" name="Text 7"/>
          <p:cNvSpPr/>
          <p:nvPr/>
        </p:nvSpPr>
        <p:spPr>
          <a:xfrm>
            <a:off x="6091238" y="4653558"/>
            <a:ext cx="7934325" cy="276582"/>
          </a:xfrm>
          <a:prstGeom prst="rect">
            <a:avLst/>
          </a:prstGeom>
          <a:noFill/>
          <a:ln/>
        </p:spPr>
        <p:txBody>
          <a:bodyPr wrap="non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The second most frequent, appearing 1200 times in the dataset.</a:t>
            </a:r>
            <a:endParaRPr lang="en-US" sz="1361" dirty="0"/>
          </a:p>
        </p:txBody>
      </p:sp>
      <p:pic>
        <p:nvPicPr>
          <p:cNvPr id="14" name="Image 4" descr="preencoded.png"/>
          <p:cNvPicPr>
            <a:picLocks noChangeAspect="1"/>
          </p:cNvPicPr>
          <p:nvPr/>
        </p:nvPicPr>
        <p:blipFill>
          <a:blip r:embed="rId7"/>
          <a:stretch>
            <a:fillRect/>
          </a:stretch>
        </p:blipFill>
        <p:spPr>
          <a:xfrm>
            <a:off x="6091238" y="5448538"/>
            <a:ext cx="431959" cy="431959"/>
          </a:xfrm>
          <a:prstGeom prst="rect">
            <a:avLst/>
          </a:prstGeom>
        </p:spPr>
      </p:pic>
      <p:sp>
        <p:nvSpPr>
          <p:cNvPr id="15" name="Text 8"/>
          <p:cNvSpPr/>
          <p:nvPr/>
        </p:nvSpPr>
        <p:spPr>
          <a:xfrm>
            <a:off x="6091238" y="6053257"/>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Household</a:t>
            </a:r>
            <a:endParaRPr lang="en-US" sz="1512" dirty="0"/>
          </a:p>
        </p:txBody>
      </p:sp>
      <p:sp>
        <p:nvSpPr>
          <p:cNvPr id="16" name="Text 9"/>
          <p:cNvSpPr/>
          <p:nvPr/>
        </p:nvSpPr>
        <p:spPr>
          <a:xfrm>
            <a:off x="6091238" y="6396871"/>
            <a:ext cx="7934325" cy="276582"/>
          </a:xfrm>
          <a:prstGeom prst="rect">
            <a:avLst/>
          </a:prstGeom>
          <a:noFill/>
          <a:ln/>
        </p:spPr>
        <p:txBody>
          <a:bodyPr wrap="non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With a frequency of 910, household items are a significant category.</a:t>
            </a:r>
            <a:endParaRPr lang="en-US" sz="1361" dirty="0"/>
          </a:p>
        </p:txBody>
      </p:sp>
      <p:pic>
        <p:nvPicPr>
          <p:cNvPr id="17" name="Image 5" descr="preencoded.png"/>
          <p:cNvPicPr>
            <a:picLocks noChangeAspect="1"/>
          </p:cNvPicPr>
          <p:nvPr/>
        </p:nvPicPr>
        <p:blipFill>
          <a:blip r:embed="rId8"/>
          <a:stretch>
            <a:fillRect/>
          </a:stretch>
        </p:blipFill>
        <p:spPr>
          <a:xfrm>
            <a:off x="6091238" y="7191851"/>
            <a:ext cx="431959" cy="431959"/>
          </a:xfrm>
          <a:prstGeom prst="rect">
            <a:avLst/>
          </a:prstGeom>
        </p:spPr>
      </p:pic>
      <p:sp>
        <p:nvSpPr>
          <p:cNvPr id="18" name="Text 10"/>
          <p:cNvSpPr/>
          <p:nvPr/>
        </p:nvSpPr>
        <p:spPr>
          <a:xfrm>
            <a:off x="6091238" y="7796570"/>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Frozen Foods</a:t>
            </a:r>
            <a:endParaRPr lang="en-US" sz="1512" dirty="0"/>
          </a:p>
        </p:txBody>
      </p:sp>
      <p:sp>
        <p:nvSpPr>
          <p:cNvPr id="19" name="Text 11"/>
          <p:cNvSpPr/>
          <p:nvPr/>
        </p:nvSpPr>
        <p:spPr>
          <a:xfrm>
            <a:off x="6091238" y="8140184"/>
            <a:ext cx="7934325" cy="276582"/>
          </a:xfrm>
          <a:prstGeom prst="rect">
            <a:avLst/>
          </a:prstGeom>
          <a:noFill/>
          <a:ln/>
        </p:spPr>
        <p:txBody>
          <a:bodyPr wrap="non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Frozen foods appear 856 times, demonstrating a consistent presence in the grocery market.</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17129" y="2468047"/>
            <a:ext cx="4940022" cy="3293388"/>
          </a:xfrm>
          <a:prstGeom prst="rect">
            <a:avLst/>
          </a:prstGeom>
        </p:spPr>
      </p:pic>
      <p:sp>
        <p:nvSpPr>
          <p:cNvPr id="6" name="Text 2"/>
          <p:cNvSpPr/>
          <p:nvPr/>
        </p:nvSpPr>
        <p:spPr>
          <a:xfrm>
            <a:off x="764858" y="861893"/>
            <a:ext cx="7614285" cy="1213961"/>
          </a:xfrm>
          <a:prstGeom prst="rect">
            <a:avLst/>
          </a:prstGeom>
          <a:noFill/>
          <a:ln/>
        </p:spPr>
        <p:txBody>
          <a:bodyPr wrap="square" rtlCol="0" anchor="t"/>
          <a:lstStyle/>
          <a:p>
            <a:pPr marL="0" indent="0">
              <a:lnSpc>
                <a:spcPts val="4780"/>
              </a:lnSpc>
              <a:buNone/>
            </a:pPr>
            <a:r>
              <a:rPr lang="en-US" sz="3824" b="1" dirty="0">
                <a:solidFill>
                  <a:srgbClr val="FFE14D"/>
                </a:solidFill>
                <a:latin typeface="Comfortaa" pitchFamily="34" charset="0"/>
                <a:ea typeface="Comfortaa" pitchFamily="34" charset="-122"/>
                <a:cs typeface="Comfortaa" pitchFamily="34" charset="-120"/>
              </a:rPr>
              <a:t>Outlet Location Type and Average Rating</a:t>
            </a:r>
            <a:endParaRPr lang="en-US" sz="3824" dirty="0"/>
          </a:p>
        </p:txBody>
      </p:sp>
      <p:sp>
        <p:nvSpPr>
          <p:cNvPr id="7" name="Text 3"/>
          <p:cNvSpPr/>
          <p:nvPr/>
        </p:nvSpPr>
        <p:spPr>
          <a:xfrm>
            <a:off x="764858" y="2403634"/>
            <a:ext cx="7614285" cy="1049060"/>
          </a:xfrm>
          <a:prstGeom prst="rect">
            <a:avLst/>
          </a:prstGeom>
          <a:noFill/>
          <a:ln/>
        </p:spPr>
        <p:txBody>
          <a:bodyPr wrap="square" rtlCol="0" anchor="t"/>
          <a:lstStyle/>
          <a:p>
            <a:pPr marL="0" indent="0">
              <a:lnSpc>
                <a:spcPts val="2753"/>
              </a:lnSpc>
              <a:buNone/>
            </a:pPr>
            <a:r>
              <a:rPr lang="en-US" sz="1721" dirty="0">
                <a:solidFill>
                  <a:srgbClr val="D7D4CC"/>
                </a:solidFill>
                <a:latin typeface="Raleway" pitchFamily="34" charset="0"/>
                <a:ea typeface="Raleway" pitchFamily="34" charset="-122"/>
                <a:cs typeface="Raleway" pitchFamily="34" charset="-120"/>
              </a:rPr>
              <a:t>Outlet location type influences customer satisfaction, as indicated by average ratings. This analysis focuses on the average rating for each location type.</a:t>
            </a:r>
            <a:endParaRPr lang="en-US" sz="1721" dirty="0"/>
          </a:p>
        </p:txBody>
      </p:sp>
      <p:pic>
        <p:nvPicPr>
          <p:cNvPr id="8" name="Image 2" descr="preencoded.png"/>
          <p:cNvPicPr>
            <a:picLocks noChangeAspect="1"/>
          </p:cNvPicPr>
          <p:nvPr/>
        </p:nvPicPr>
        <p:blipFill>
          <a:blip r:embed="rId5"/>
          <a:stretch>
            <a:fillRect/>
          </a:stretch>
        </p:blipFill>
        <p:spPr>
          <a:xfrm>
            <a:off x="764858" y="3698557"/>
            <a:ext cx="1092756" cy="1748433"/>
          </a:xfrm>
          <a:prstGeom prst="rect">
            <a:avLst/>
          </a:prstGeom>
        </p:spPr>
      </p:pic>
      <p:sp>
        <p:nvSpPr>
          <p:cNvPr id="9" name="Text 4"/>
          <p:cNvSpPr/>
          <p:nvPr/>
        </p:nvSpPr>
        <p:spPr>
          <a:xfrm>
            <a:off x="2185392" y="3917037"/>
            <a:ext cx="2428399" cy="303609"/>
          </a:xfrm>
          <a:prstGeom prst="rect">
            <a:avLst/>
          </a:prstGeom>
          <a:noFill/>
          <a:ln/>
        </p:spPr>
        <p:txBody>
          <a:bodyPr wrap="none" rtlCol="0" anchor="t"/>
          <a:lstStyle/>
          <a:p>
            <a:pPr marL="0" indent="0" algn="l">
              <a:lnSpc>
                <a:spcPts val="2390"/>
              </a:lnSpc>
              <a:buNone/>
            </a:pPr>
            <a:r>
              <a:rPr lang="en-US" sz="1912" b="1" dirty="0">
                <a:solidFill>
                  <a:srgbClr val="D7D4CC"/>
                </a:solidFill>
                <a:latin typeface="Comfortaa" pitchFamily="34" charset="0"/>
                <a:ea typeface="Comfortaa" pitchFamily="34" charset="-122"/>
                <a:cs typeface="Comfortaa" pitchFamily="34" charset="-120"/>
              </a:rPr>
              <a:t>Tier 1</a:t>
            </a:r>
            <a:endParaRPr lang="en-US" sz="1912" dirty="0"/>
          </a:p>
        </p:txBody>
      </p:sp>
      <p:sp>
        <p:nvSpPr>
          <p:cNvPr id="10" name="Text 5"/>
          <p:cNvSpPr/>
          <p:nvPr/>
        </p:nvSpPr>
        <p:spPr>
          <a:xfrm>
            <a:off x="2185392" y="4351734"/>
            <a:ext cx="6193750" cy="699373"/>
          </a:xfrm>
          <a:prstGeom prst="rect">
            <a:avLst/>
          </a:prstGeom>
          <a:noFill/>
          <a:ln/>
        </p:spPr>
        <p:txBody>
          <a:bodyPr wrap="square" rtlCol="0" anchor="t"/>
          <a:lstStyle/>
          <a:p>
            <a:pPr marL="0" indent="0" algn="l">
              <a:lnSpc>
                <a:spcPts val="2753"/>
              </a:lnSpc>
              <a:buNone/>
            </a:pPr>
            <a:r>
              <a:rPr lang="en-US" sz="1721" dirty="0">
                <a:solidFill>
                  <a:srgbClr val="D7D4CC"/>
                </a:solidFill>
                <a:latin typeface="Raleway" pitchFamily="34" charset="0"/>
                <a:ea typeface="Raleway" pitchFamily="34" charset="-122"/>
                <a:cs typeface="Raleway" pitchFamily="34" charset="-120"/>
              </a:rPr>
              <a:t>Tier 1 locations have the highest average rating of 3.97705. This suggests strong customer satisfaction in these areas.</a:t>
            </a:r>
            <a:endParaRPr lang="en-US" sz="1721" dirty="0"/>
          </a:p>
        </p:txBody>
      </p:sp>
      <p:pic>
        <p:nvPicPr>
          <p:cNvPr id="11" name="Image 3" descr="preencoded.png"/>
          <p:cNvPicPr>
            <a:picLocks noChangeAspect="1"/>
          </p:cNvPicPr>
          <p:nvPr/>
        </p:nvPicPr>
        <p:blipFill>
          <a:blip r:embed="rId6"/>
          <a:stretch>
            <a:fillRect/>
          </a:stretch>
        </p:blipFill>
        <p:spPr>
          <a:xfrm>
            <a:off x="764858" y="5446990"/>
            <a:ext cx="1092756" cy="1920716"/>
          </a:xfrm>
          <a:prstGeom prst="rect">
            <a:avLst/>
          </a:prstGeom>
        </p:spPr>
      </p:pic>
      <p:sp>
        <p:nvSpPr>
          <p:cNvPr id="12" name="Text 6"/>
          <p:cNvSpPr/>
          <p:nvPr/>
        </p:nvSpPr>
        <p:spPr>
          <a:xfrm>
            <a:off x="2185392" y="5665470"/>
            <a:ext cx="2428399" cy="303609"/>
          </a:xfrm>
          <a:prstGeom prst="rect">
            <a:avLst/>
          </a:prstGeom>
          <a:noFill/>
          <a:ln/>
        </p:spPr>
        <p:txBody>
          <a:bodyPr wrap="none" rtlCol="0" anchor="t"/>
          <a:lstStyle/>
          <a:p>
            <a:pPr marL="0" indent="0" algn="l">
              <a:lnSpc>
                <a:spcPts val="2390"/>
              </a:lnSpc>
              <a:buNone/>
            </a:pPr>
            <a:r>
              <a:rPr lang="en-US" sz="1912" b="1" dirty="0">
                <a:solidFill>
                  <a:srgbClr val="D7D4CC"/>
                </a:solidFill>
                <a:latin typeface="Comfortaa" pitchFamily="34" charset="0"/>
                <a:ea typeface="Comfortaa" pitchFamily="34" charset="-122"/>
                <a:cs typeface="Comfortaa" pitchFamily="34" charset="-120"/>
              </a:rPr>
              <a:t>Tier 2 &amp; Tier 3</a:t>
            </a:r>
            <a:endParaRPr lang="en-US" sz="1912" dirty="0"/>
          </a:p>
        </p:txBody>
      </p:sp>
      <p:sp>
        <p:nvSpPr>
          <p:cNvPr id="13" name="Text 7"/>
          <p:cNvSpPr/>
          <p:nvPr/>
        </p:nvSpPr>
        <p:spPr>
          <a:xfrm>
            <a:off x="2185392" y="6100167"/>
            <a:ext cx="6193750" cy="1049060"/>
          </a:xfrm>
          <a:prstGeom prst="rect">
            <a:avLst/>
          </a:prstGeom>
          <a:noFill/>
          <a:ln/>
        </p:spPr>
        <p:txBody>
          <a:bodyPr wrap="square" rtlCol="0" anchor="t"/>
          <a:lstStyle/>
          <a:p>
            <a:pPr marL="0" indent="0" algn="l">
              <a:lnSpc>
                <a:spcPts val="2753"/>
              </a:lnSpc>
              <a:buNone/>
            </a:pPr>
            <a:r>
              <a:rPr lang="en-US" sz="1721" dirty="0">
                <a:solidFill>
                  <a:srgbClr val="D7D4CC"/>
                </a:solidFill>
                <a:latin typeface="Raleway" pitchFamily="34" charset="0"/>
                <a:ea typeface="Raleway" pitchFamily="34" charset="-122"/>
                <a:cs typeface="Raleway" pitchFamily="34" charset="-120"/>
              </a:rPr>
              <a:t>Tier 2 and Tier 3 locations have slightly lower average ratings, indicating potential areas for improvement in customer experience and service quality.</a:t>
            </a:r>
            <a:endParaRPr lang="en-US" sz="172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742</Words>
  <Application>Microsoft Office PowerPoint</Application>
  <PresentationFormat>Custom</PresentationFormat>
  <Paragraphs>77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Comfortaa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6</cp:revision>
  <dcterms:created xsi:type="dcterms:W3CDTF">2024-08-05T08:40:00Z</dcterms:created>
  <dcterms:modified xsi:type="dcterms:W3CDTF">2024-08-10T15:23:29Z</dcterms:modified>
</cp:coreProperties>
</file>